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Proxima Nova"/>
      <p:regular r:id="rId19"/>
      <p:bold r:id="rId20"/>
      <p:italic r:id="rId21"/>
      <p:boldItalic r:id="rId22"/>
    </p:embeddedFont>
    <p:embeddedFont>
      <p:font typeface="Proxima Nova Semibold"/>
      <p:regular r:id="rId23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ProximaNovaSemibold-bold.fntdata"/><Relationship Id="rId23" Type="http://schemas.openxmlformats.org/officeDocument/2006/relationships/font" Target="fonts/ProximaNova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ProximaNova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ProximaNov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41710a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41710a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93417b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93417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9b28150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9b28150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9b28150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9b28150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41710af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41710af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41710af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41710af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4"/>
            <a:ext cx="3045625" cy="2030571"/>
            <a:chOff x="6098378" y="4"/>
            <a:chExt cx="3045625" cy="2030571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1" name="Google Shape;21;p3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chemeClr val="accent4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6098378" y="4"/>
            <a:ext cx="3045625" cy="2030571"/>
            <a:chOff x="6098378" y="4"/>
            <a:chExt cx="3045625" cy="2030571"/>
          </a:xfrm>
        </p:grpSpPr>
        <p:sp>
          <p:nvSpPr>
            <p:cNvPr id="31" name="Google Shape;31;p4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bg>
      <p:bgPr>
        <a:solidFill>
          <a:schemeClr val="dk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6098378" y="4"/>
            <a:ext cx="3045625" cy="2030571"/>
            <a:chOff x="6098378" y="4"/>
            <a:chExt cx="3045625" cy="2030571"/>
          </a:xfrm>
        </p:grpSpPr>
        <p:sp>
          <p:nvSpPr>
            <p:cNvPr id="40" name="Google Shape;40;p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" type="secHead">
  <p:cSld name="SECTION_HEADER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6"/>
          <p:cNvGrpSpPr/>
          <p:nvPr/>
        </p:nvGrpSpPr>
        <p:grpSpPr>
          <a:xfrm>
            <a:off x="6098378" y="4"/>
            <a:ext cx="3045625" cy="2030571"/>
            <a:chOff x="6098378" y="4"/>
            <a:chExt cx="3045625" cy="2030571"/>
          </a:xfrm>
        </p:grpSpPr>
        <p:sp>
          <p:nvSpPr>
            <p:cNvPr id="50" name="Google Shape;50;p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6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0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2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1ZlYprqU2uY" TargetMode="External"/><Relationship Id="rId4" Type="http://schemas.openxmlformats.org/officeDocument/2006/relationships/hyperlink" Target="https://www.youtube.com/watch?v=wkHG51Ovl6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riarwoodsunicef.weebly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ctrTitle"/>
          </p:nvPr>
        </p:nvSpPr>
        <p:spPr>
          <a:xfrm>
            <a:off x="663900" y="282850"/>
            <a:ext cx="7816200" cy="25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UNICEF Club Meeting</a:t>
            </a:r>
            <a:endParaRPr sz="6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12/14/18</a:t>
            </a:r>
            <a:endParaRPr sz="6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Give Hope - HIV/AIDS &amp; Nutrition</a:t>
            </a:r>
            <a:endParaRPr sz="4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441900" y="3500650"/>
            <a:ext cx="8260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Officers: Sneha Gonuguntla, Smruti Shah, Sahil Gullapalli, Lauren Grant, and Aishu Rajubabu</a:t>
            </a:r>
            <a:endParaRPr sz="3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2286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Helping Children Fight HIV/AIDS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156000" y="1017800"/>
            <a:ext cx="88320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For the first time since the start of the epidemic, an AIDS-free generation is within reach.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67% of pregnant women in countries with the highest rate of infection receiving services in 2013. 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UNICEF uses a multifaceted approach to stopping the epidemic including prevention, treatment, protection and care, as well as support for children and adolescents who are most at risk.</a:t>
            </a:r>
            <a:endParaRPr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AIDS-related deaths among adolescents increased by 50% between 2005 and 2012.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HIV/AIDS is a leading cause of death for teens globally</a:t>
            </a:r>
            <a:endParaRPr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In 2013, there were 240,000 new HIV infections among children in low- and middl</a:t>
            </a:r>
            <a:r>
              <a:rPr i="0" lang="en" sz="1500" u="none" cap="none" strike="noStrike">
                <a:solidFill>
                  <a:srgbClr val="000000"/>
                </a:solidFill>
              </a:rPr>
              <a:t>e</a:t>
            </a:r>
            <a:r>
              <a:rPr lang="en" sz="1500">
                <a:solidFill>
                  <a:srgbClr val="000000"/>
                </a:solidFill>
              </a:rPr>
              <a:t>-</a:t>
            </a:r>
            <a:r>
              <a:rPr i="0" lang="en" sz="1500" u="none" cap="none" strike="noStrike">
                <a:solidFill>
                  <a:srgbClr val="000000"/>
                </a:solidFill>
              </a:rPr>
              <a:t>countries.</a:t>
            </a:r>
            <a:endParaRPr i="0" sz="15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2286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UNICEF Doing?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221875" y="1264225"/>
            <a:ext cx="82641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Prevention of mother-to-child-transmission (PMTCT) is the most effective way to create an HIV-free generation.  UNICEF</a:t>
            </a:r>
            <a:r>
              <a:rPr lang="en" sz="1500">
                <a:solidFill>
                  <a:srgbClr val="000000"/>
                </a:solidFill>
              </a:rPr>
              <a:t>’s efforts to prevent this has made significant progress.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UNICEF estimates that, since 2000, 30 million new infections were prevented, nearly 8 million deaths averted, and 15 million people living with HIV are now receiving treatment.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i="0" lang="en" sz="1500" u="none" cap="none" strike="noStrike">
                <a:solidFill>
                  <a:srgbClr val="000000"/>
                </a:solidFill>
              </a:rPr>
              <a:t>Only 15 years ago, an HIV diagnosis was tantamount to a death sentence for most children and their families in low-income countries. But today, early diagnosis and the right treatment can ensure long healthy lives and prevent the transmission of HIV to others.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412500" y="318400"/>
            <a:ext cx="8319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UNICEF News - One Girl Leads the Fight against HIV/AIDS</a:t>
            </a:r>
            <a:endParaRPr sz="2500"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853650" y="1451250"/>
            <a:ext cx="7436700" cy="22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Like millions of children around the world, Mani Djelassem Virgille, a 16-year old HIV/AIDS activist in Chad, was infected with HIV at birth. </a:t>
            </a:r>
            <a:br>
              <a:rPr lang="en" sz="1500">
                <a:solidFill>
                  <a:srgbClr val="000000"/>
                </a:solidFill>
              </a:rPr>
            </a:br>
            <a:br>
              <a:rPr lang="en" sz="1500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Mani was lucky; she was tested for HIV and treated with antiretroviral medications, even though the odds weren’t in her favor.</a:t>
            </a:r>
            <a:br>
              <a:rPr lang="en" sz="1500">
                <a:solidFill>
                  <a:srgbClr val="000000"/>
                </a:solidFill>
              </a:rPr>
            </a:br>
            <a:br>
              <a:rPr lang="en" sz="1500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In 2015 she flew to Addis Ababa, the capital of Ethiopia, to urge a conference of “first ladies” of African countries to strengthen programs for the treatment and prevention of HIV/AIDS in adolescents.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525"/>
            <a:ext cx="7848000" cy="26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People who are well nourished are more likely to be healthy, productive and able to learn.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Malnutrition blunts the intellect, saps the productivity of everyone it touches and perpetuates poverty.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Stunting - or low height for age - traps people into a lifelong cycle of poor nutrition, illness, poverty and </a:t>
            </a:r>
            <a:r>
              <a:rPr lang="en">
                <a:solidFill>
                  <a:srgbClr val="000000"/>
                </a:solidFill>
              </a:rPr>
              <a:t>inequality</a:t>
            </a:r>
            <a:r>
              <a:rPr lang="en">
                <a:solidFill>
                  <a:srgbClr val="000000"/>
                </a:solidFill>
              </a:rPr>
              <a:t>. It affects 165 million children under five years old – one out of every four.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63025" y="38252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"/>
              <a:t>Nutrition Events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63025" y="1165300"/>
            <a:ext cx="68478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Collecting non-perishable food items in partnership with DECA to donate to Loudoun Hunger Relief</a:t>
            </a:r>
            <a:endParaRPr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You can earn 1 hour per item (max of 2 hours)</a:t>
            </a:r>
            <a:endParaRPr>
              <a:solidFill>
                <a:srgbClr val="00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Free Rice is also a great way to help the hunger crisis, while also earning hours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21" y="2819550"/>
            <a:ext cx="2826450" cy="18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975" y="2819550"/>
            <a:ext cx="2202706" cy="18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229875"/>
            <a:ext cx="8520600" cy="1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rgbClr val="000000"/>
                </a:solidFill>
                <a:hlinkClick r:id="rId3"/>
              </a:rPr>
              <a:t>https://www.youtube.com/watch?v=1ZlYprqU2uY</a:t>
            </a:r>
            <a:endParaRPr sz="25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00"/>
                </a:solidFill>
                <a:hlinkClick r:id="rId4"/>
              </a:rPr>
              <a:t>https://www.youtube.com/watch?v=wkHG51Ovl6U</a:t>
            </a:r>
            <a:endParaRPr sz="2500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311700" y="289350"/>
            <a:ext cx="85206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Us</a:t>
            </a:r>
            <a:endParaRPr b="1" sz="5000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281700" y="1764475"/>
            <a:ext cx="85806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Email: bwunicef@gmail.com</a:t>
            </a:r>
            <a:endParaRPr sz="33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300"/>
              <a:t>Remind: Text @bwunicef to 81010</a:t>
            </a:r>
            <a:endParaRPr sz="33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300"/>
              <a:t>Website: </a:t>
            </a:r>
            <a:r>
              <a:rPr lang="en" sz="3300" u="sng">
                <a:solidFill>
                  <a:srgbClr val="FF5722"/>
                </a:solidFill>
                <a:hlinkClick r:id="rId3"/>
              </a:rPr>
              <a:t>http://briarwoodsunicef.weebly.com/</a:t>
            </a:r>
            <a:r>
              <a:rPr lang="en" sz="3300"/>
              <a:t> </a:t>
            </a:r>
            <a:endParaRPr sz="3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464400" y="988950"/>
            <a:ext cx="82152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5722"/>
                </a:solidFill>
              </a:rPr>
              <a:t>Next UNICEF Club Meeting: Friday, January 11th at 8:40 AM</a:t>
            </a:r>
            <a:endParaRPr b="1" sz="4000">
              <a:solidFill>
                <a:srgbClr val="FF57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57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5722"/>
                </a:solidFill>
              </a:rPr>
              <a:t>This presentation can be found under the “Updates” tab on our website</a:t>
            </a:r>
            <a:endParaRPr b="1" sz="3500">
              <a:solidFill>
                <a:srgbClr val="FF57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