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81" r:id="rId4"/>
    <p:sldMasterId id="2147483682" r:id="rId5"/>
    <p:sldMasterId id="214748368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5143500" cx="9144000"/>
  <p:notesSz cx="6858000" cy="9144000"/>
  <p:embeddedFontLst>
    <p:embeddedFont>
      <p:font typeface="Economica"/>
      <p:regular r:id="rId18"/>
      <p:bold r:id="rId19"/>
      <p:italic r:id="rId20"/>
      <p:boldItalic r:id="rId21"/>
    </p:embeddedFont>
    <p:embeddedFont>
      <p:font typeface="Proxima Nova"/>
      <p:regular r:id="rId22"/>
      <p:bold r:id="rId23"/>
      <p:italic r:id="rId24"/>
      <p:boldItalic r:id="rId25"/>
    </p:embeddedFont>
    <p:embeddedFont>
      <p:font typeface="Open Sans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conomica-italic.fntdata"/><Relationship Id="rId22" Type="http://schemas.openxmlformats.org/officeDocument/2006/relationships/font" Target="fonts/ProximaNova-regular.fntdata"/><Relationship Id="rId21" Type="http://schemas.openxmlformats.org/officeDocument/2006/relationships/font" Target="fonts/Economica-boldItalic.fntdata"/><Relationship Id="rId24" Type="http://schemas.openxmlformats.org/officeDocument/2006/relationships/font" Target="fonts/ProximaNova-italic.fntdata"/><Relationship Id="rId23" Type="http://schemas.openxmlformats.org/officeDocument/2006/relationships/font" Target="fonts/ProximaNova-bold.fntdata"/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schemas.openxmlformats.org/officeDocument/2006/relationships/font" Target="fonts/OpenSans-regular.fntdata"/><Relationship Id="rId25" Type="http://schemas.openxmlformats.org/officeDocument/2006/relationships/font" Target="fonts/ProximaNova-boldItalic.fntdata"/><Relationship Id="rId28" Type="http://schemas.openxmlformats.org/officeDocument/2006/relationships/font" Target="fonts/OpenSans-italic.fntdata"/><Relationship Id="rId27" Type="http://schemas.openxmlformats.org/officeDocument/2006/relationships/font" Target="fonts/OpenSans-bold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font" Target="fonts/OpenSans-bold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font" Target="fonts/Economica-bold.fntdata"/><Relationship Id="rId18" Type="http://schemas.openxmlformats.org/officeDocument/2006/relationships/font" Target="fonts/Economic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1e1a920ce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41e1a920c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41e1a920ce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41e1a920ce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1e1a920ce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g41e1a920c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1e1a920ce_0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g41e1a920c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1e1a920ce_0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41e1a920ce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1e1a920ce_0_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g41e1a920c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41e1a920ce_0_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g41e1a920ce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41e1a920ce_0_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g41e1a920c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41e1a920ce_0_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41e1a920ce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41e1a920ce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41e1a920ce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6" name="Google Shape;56;p14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2" name="Google Shape;62;p15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3" name="Google Shape;63;p15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3" name="Google Shape;73;p17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20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5" name="Google Shape;8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8" name="Google Shape;88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9" name="Google Shape;89;p21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0" name="Google Shape;90;p21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91" name="Google Shape;91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2" name="Google Shape;9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95" name="Google Shape;95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3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9" name="Google Shape;99;p23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Google Shape;108;p26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9" name="Google Shape;109;p26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0" name="Google Shape;110;p26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1" name="Google Shape;11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Google Shape;113;p27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4" name="Google Shape;114;p27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5" name="Google Shape;115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9" name="Google Shape;119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0" name="Google Shape;12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3" name="Google Shape;123;p2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24" name="Google Shape;124;p2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25" name="Google Shape;125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8" name="Google Shape;128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1" name="Google Shape;131;p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32" name="Google Shape;132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2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5" name="Google Shape;135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3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8" name="Google Shape;138;p3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9" name="Google Shape;139;p33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40" name="Google Shape;140;p33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41" name="Google Shape;141;p3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2" name="Google Shape;142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4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145" name="Google Shape;145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35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149" name="Google Shape;149;p35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0" name="Google Shape;150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rt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5" name="Google Shape;10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6" name="Google Shape;106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unicefusa.org/" TargetMode="External"/><Relationship Id="rId4" Type="http://schemas.openxmlformats.org/officeDocument/2006/relationships/hyperlink" Target="http://briarwoodsunicef.weebly.com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briarwoodsunicef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155CC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97250" y="-166775"/>
            <a:ext cx="4549500" cy="341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37"/>
          <p:cNvSpPr txBox="1"/>
          <p:nvPr/>
        </p:nvSpPr>
        <p:spPr>
          <a:xfrm>
            <a:off x="933600" y="2927750"/>
            <a:ext cx="7276800" cy="18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lt1"/>
                </a:solidFill>
              </a:rPr>
              <a:t>Welcome to the BWHS UNICEF Club!</a:t>
            </a:r>
            <a:endParaRPr sz="3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lt1"/>
                </a:solidFill>
              </a:rPr>
              <a:t>Officers: Sneha Gonuguntla, </a:t>
            </a:r>
            <a:r>
              <a:rPr lang="en" sz="2500">
                <a:solidFill>
                  <a:schemeClr val="lt1"/>
                </a:solidFill>
              </a:rPr>
              <a:t>Smruti Shah, </a:t>
            </a:r>
            <a:r>
              <a:rPr lang="en" sz="2500">
                <a:solidFill>
                  <a:schemeClr val="lt1"/>
                </a:solidFill>
              </a:rPr>
              <a:t>Sahil Gullapalli, Lauren Grant, and Aishu Rajababu</a:t>
            </a:r>
            <a:endParaRPr sz="2500">
              <a:solidFill>
                <a:schemeClr val="lt1"/>
              </a:solidFill>
            </a:endParaRPr>
          </a:p>
        </p:txBody>
      </p:sp>
      <p:sp>
        <p:nvSpPr>
          <p:cNvPr id="159" name="Google Shape;159;p37"/>
          <p:cNvSpPr txBox="1"/>
          <p:nvPr/>
        </p:nvSpPr>
        <p:spPr>
          <a:xfrm>
            <a:off x="7696100" y="212150"/>
            <a:ext cx="12891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lt1"/>
                </a:solidFill>
              </a:rPr>
              <a:t>9/14/18</a:t>
            </a:r>
            <a:endParaRPr sz="2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6"/>
          <p:cNvSpPr txBox="1"/>
          <p:nvPr/>
        </p:nvSpPr>
        <p:spPr>
          <a:xfrm>
            <a:off x="300450" y="988950"/>
            <a:ext cx="8543100" cy="31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F5722"/>
                </a:solidFill>
              </a:rPr>
              <a:t>Next UNICEF Club Meeting: Friday, October 12th at 8:40 AM</a:t>
            </a:r>
            <a:endParaRPr b="1" sz="4000">
              <a:solidFill>
                <a:srgbClr val="FF572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rgbClr val="FF572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solidFill>
                  <a:srgbClr val="FF5722"/>
                </a:solidFill>
              </a:rPr>
              <a:t>This presentation can be found under the “Updates” tab on our website</a:t>
            </a:r>
            <a:endParaRPr b="1" sz="3500">
              <a:solidFill>
                <a:srgbClr val="FF572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8"/>
          <p:cNvSpPr txBox="1"/>
          <p:nvPr>
            <p:ph type="title"/>
          </p:nvPr>
        </p:nvSpPr>
        <p:spPr>
          <a:xfrm>
            <a:off x="311700" y="315925"/>
            <a:ext cx="85206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About UNICEF</a:t>
            </a:r>
            <a:endParaRPr b="1"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8"/>
          <p:cNvSpPr txBox="1"/>
          <p:nvPr>
            <p:ph idx="1" type="body"/>
          </p:nvPr>
        </p:nvSpPr>
        <p:spPr>
          <a:xfrm>
            <a:off x="360300" y="1147225"/>
            <a:ext cx="8423400" cy="29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high school club that partners with the U.S. Fund called UNICEF (United Nations International Children’s Emergency Fund), which helps support child survival in more than 150 countries</a:t>
            </a:r>
            <a:endParaRPr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engage in a variety of activities, including setting up various community activities to raise money to donate to UNICEF</a:t>
            </a:r>
            <a:endParaRPr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Becoming a member of an official UNICEF high school club is a great way to make an impact on UNICEF’s worldwide 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charitable </a:t>
            </a:r>
            <a:r>
              <a:rPr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9"/>
          <p:cNvSpPr txBox="1"/>
          <p:nvPr>
            <p:ph type="title"/>
          </p:nvPr>
        </p:nvSpPr>
        <p:spPr>
          <a:xfrm>
            <a:off x="311700" y="298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UNICEF</a:t>
            </a:r>
            <a:r>
              <a:rPr b="1"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Worldwide</a:t>
            </a:r>
            <a:endParaRPr b="1"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39"/>
          <p:cNvSpPr txBox="1"/>
          <p:nvPr>
            <p:ph idx="1" type="body"/>
          </p:nvPr>
        </p:nvSpPr>
        <p:spPr>
          <a:xfrm>
            <a:off x="311700" y="1207550"/>
            <a:ext cx="8520600" cy="321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70 years, across 190 countries and territories, UNICEF defends the rights of every child. They have created multiple programs on behalf of children worldwide.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UNICEF Programs: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-"/>
            </a:pP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 protection and inclusion: UNICEF works to improve the policies and services that protect all children. We aim to make the world a safe and inclusive place for children to grow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-"/>
            </a:pP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 survival: Child mortality has decreased globally. UNICEF works to make sure solutions reach each and every child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-"/>
            </a:pP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Education: UNICEF believes that quality education is a right for all children, whether in the developing world or amidst conflict and crisis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0"/>
          <p:cNvSpPr txBox="1"/>
          <p:nvPr>
            <p:ph type="title"/>
          </p:nvPr>
        </p:nvSpPr>
        <p:spPr>
          <a:xfrm>
            <a:off x="353050" y="312825"/>
            <a:ext cx="85206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UNICEF Worldwide</a:t>
            </a:r>
            <a:endParaRPr b="1"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40"/>
          <p:cNvSpPr txBox="1"/>
          <p:nvPr/>
        </p:nvSpPr>
        <p:spPr>
          <a:xfrm>
            <a:off x="753000" y="1029275"/>
            <a:ext cx="7638000" cy="34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UNICEF in emergencies: Wherever there is a crisis, UNICEF strives to reach children and families in the hardest hit regions to provide lifesaving resources</a:t>
            </a:r>
            <a:endParaRPr sz="15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Gender: UNICEF fights for the equal rights of women and girls, with their full participation in political, social and economic development around the world</a:t>
            </a:r>
            <a:endParaRPr sz="15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Innovation for children: UNICEF believes that the complex challenges children face can be met with innovative, creative solutions backed by their research</a:t>
            </a:r>
            <a:endParaRPr sz="15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Supply and logistics: UNICEF works to provide and transport critical medicine, aid and supplies to children who need them the most</a:t>
            </a:r>
            <a:endParaRPr sz="15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Research and analysis: UNICEF’s global programs and initiatives are grounded in rigorous research and thoughtful analysis. </a:t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1"/>
          <p:cNvSpPr txBox="1"/>
          <p:nvPr>
            <p:ph type="title"/>
          </p:nvPr>
        </p:nvSpPr>
        <p:spPr>
          <a:xfrm>
            <a:off x="311700" y="252200"/>
            <a:ext cx="8520600" cy="6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3000">
                <a:latin typeface="Arial"/>
                <a:ea typeface="Arial"/>
                <a:cs typeface="Arial"/>
                <a:sym typeface="Arial"/>
              </a:rPr>
              <a:t>Club </a:t>
            </a:r>
            <a:r>
              <a:rPr b="1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Goals</a:t>
            </a:r>
            <a:endParaRPr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41"/>
          <p:cNvSpPr txBox="1"/>
          <p:nvPr>
            <p:ph idx="1" type="body"/>
          </p:nvPr>
        </p:nvSpPr>
        <p:spPr>
          <a:xfrm>
            <a:off x="311700" y="996000"/>
            <a:ext cx="8520600" cy="34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i="0" lang="en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Educate high schoolers about the problems that children face a</a:t>
            </a: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round the world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Every month we go over a different UNICEF monthly topic and find ways to volunteer in our own community to support these causes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i="0" lang="en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Raise money to aid UNICEF in providing health, education, and human rights resources to underprivileged children</a:t>
            </a:r>
            <a:endParaRPr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i="0" lang="en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Organize events such as </a:t>
            </a: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Chipotle</a:t>
            </a:r>
            <a:r>
              <a:rPr i="0" lang="en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night, </a:t>
            </a: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information booths</a:t>
            </a:r>
            <a:r>
              <a:rPr i="0" lang="en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coffee/hot cho</a:t>
            </a: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colate</a:t>
            </a:r>
            <a:r>
              <a:rPr i="0" lang="en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sales, bake sales, and other events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</a:t>
            </a:r>
            <a:r>
              <a:rPr i="0" lang="en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are always looking for suggestions!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</a:t>
            </a:r>
            <a:r>
              <a:rPr i="0" lang="en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Members will be able to collect service hours for each event.  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2"/>
          <p:cNvSpPr txBox="1"/>
          <p:nvPr>
            <p:ph type="title"/>
          </p:nvPr>
        </p:nvSpPr>
        <p:spPr>
          <a:xfrm>
            <a:off x="311700" y="315925"/>
            <a:ext cx="8520600" cy="6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3000">
                <a:latin typeface="Arial"/>
                <a:ea typeface="Arial"/>
                <a:cs typeface="Arial"/>
                <a:sym typeface="Arial"/>
              </a:rPr>
              <a:t>UNICEF Club Membership </a:t>
            </a:r>
            <a:r>
              <a:rPr b="1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Application</a:t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42"/>
          <p:cNvSpPr txBox="1"/>
          <p:nvPr>
            <p:ph idx="1" type="body"/>
          </p:nvPr>
        </p:nvSpPr>
        <p:spPr>
          <a:xfrm>
            <a:off x="0" y="1271100"/>
            <a:ext cx="9144000" cy="28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i="0" lang="en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members must fill out an application, even if yo</a:t>
            </a: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u’</a:t>
            </a:r>
            <a:r>
              <a:rPr i="0" lang="en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 </a:t>
            </a: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i="0" lang="en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returning member</a:t>
            </a:r>
            <a:endParaRPr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forms are due by 10/5/18 to Ms. Poni</a:t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Char char="●"/>
            </a:pPr>
            <a:r>
              <a:rPr i="0" lang="en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new members ONLY: Go to, </a:t>
            </a:r>
            <a:r>
              <a:rPr i="0" lang="en" sz="17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http://www.unicefusa.org</a:t>
            </a:r>
            <a:r>
              <a:rPr i="0" lang="en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create an account and register as a member of the BWHS UNICEF C</a:t>
            </a: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lub</a:t>
            </a:r>
            <a:r>
              <a:rPr i="0" lang="en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</a:t>
            </a:r>
            <a:r>
              <a:rPr i="0" lang="en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Follow the instructions on the membership application</a:t>
            </a:r>
            <a:endParaRPr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Membership applications can be found on our website, </a:t>
            </a:r>
            <a:r>
              <a:rPr lang="en" sz="17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http://briarwoodsunicef.weebly.com/</a:t>
            </a: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3"/>
          <p:cNvSpPr txBox="1"/>
          <p:nvPr>
            <p:ph type="title"/>
          </p:nvPr>
        </p:nvSpPr>
        <p:spPr>
          <a:xfrm>
            <a:off x="311700" y="315925"/>
            <a:ext cx="8520600" cy="6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3000">
                <a:latin typeface="Arial"/>
                <a:ea typeface="Arial"/>
                <a:cs typeface="Arial"/>
                <a:sym typeface="Arial"/>
              </a:rPr>
              <a:t>Membership </a:t>
            </a:r>
            <a:r>
              <a:rPr b="1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Dues (C</a:t>
            </a:r>
            <a:r>
              <a:rPr b="1" lang="en" sz="3000">
                <a:latin typeface="Arial"/>
                <a:ea typeface="Arial"/>
                <a:cs typeface="Arial"/>
                <a:sym typeface="Arial"/>
              </a:rPr>
              <a:t>ash or Check)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43"/>
          <p:cNvSpPr txBox="1"/>
          <p:nvPr>
            <p:ph idx="1" type="body"/>
          </p:nvPr>
        </p:nvSpPr>
        <p:spPr>
          <a:xfrm>
            <a:off x="508800" y="1151075"/>
            <a:ext cx="8126400" cy="32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Dues are $20 for new members,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$10 for returning members</a:t>
            </a:r>
            <a:endParaRPr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money goes towards organizing UNICEF Club events and buying awesome club T-shirts</a:t>
            </a:r>
            <a:endParaRPr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Checks should be made payable to BWHS UNICEF</a:t>
            </a:r>
            <a:endParaRPr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Attendance Requirement: Only allowed 2 unexcused absences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Hours Requirement: 5 UNICEF Club service hours each semester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4"/>
          <p:cNvSpPr txBox="1"/>
          <p:nvPr>
            <p:ph type="title"/>
          </p:nvPr>
        </p:nvSpPr>
        <p:spPr>
          <a:xfrm>
            <a:off x="363300" y="1734700"/>
            <a:ext cx="8520600" cy="12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7000">
                <a:latin typeface="Arial"/>
                <a:ea typeface="Arial"/>
                <a:cs typeface="Arial"/>
                <a:sym typeface="Arial"/>
              </a:rPr>
              <a:t>Questions?</a:t>
            </a:r>
            <a:endParaRPr i="0" sz="7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5"/>
          <p:cNvSpPr txBox="1"/>
          <p:nvPr/>
        </p:nvSpPr>
        <p:spPr>
          <a:xfrm>
            <a:off x="311700" y="289350"/>
            <a:ext cx="8520600" cy="10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5722"/>
                </a:solidFill>
                <a:latin typeface="Proxima Nova"/>
                <a:ea typeface="Proxima Nova"/>
                <a:cs typeface="Proxima Nova"/>
                <a:sym typeface="Proxima Nova"/>
              </a:rPr>
              <a:t>Contact Us</a:t>
            </a:r>
            <a:endParaRPr b="1" sz="5000">
              <a:solidFill>
                <a:srgbClr val="FF572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06" name="Google Shape;206;p45"/>
          <p:cNvSpPr txBox="1"/>
          <p:nvPr/>
        </p:nvSpPr>
        <p:spPr>
          <a:xfrm>
            <a:off x="-17250" y="1600950"/>
            <a:ext cx="9178500" cy="22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Email: bwunicef@gmail.com</a:t>
            </a:r>
            <a:endParaRPr sz="3500"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500"/>
              <a:t>Remind: Text @bwunicef to 81010</a:t>
            </a:r>
            <a:endParaRPr sz="3500"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500"/>
              <a:t>Website: </a:t>
            </a:r>
            <a:r>
              <a:rPr lang="en" sz="3500" u="sng">
                <a:solidFill>
                  <a:srgbClr val="FF5722"/>
                </a:solidFill>
                <a:hlinkClick r:id="rId3"/>
              </a:rPr>
              <a:t>http://briarwoodsunicef.weebly.com/</a:t>
            </a:r>
            <a:r>
              <a:rPr lang="en" sz="3500"/>
              <a:t> </a:t>
            </a:r>
            <a:endParaRPr sz="3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