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Proxima Nova"/>
      <p:regular r:id="rId18"/>
      <p:bold r:id="rId19"/>
      <p:italic r:id="rId20"/>
      <p:boldItalic r:id="rId21"/>
    </p:embeddedFont>
    <p:embeddedFont>
      <p:font typeface="Proxima Nova Semibold"/>
      <p:regular r:id="rId22"/>
      <p:bold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italic.fntdata"/><Relationship Id="rId11" Type="http://schemas.openxmlformats.org/officeDocument/2006/relationships/slide" Target="slides/slide6.xml"/><Relationship Id="rId22" Type="http://schemas.openxmlformats.org/officeDocument/2006/relationships/font" Target="fonts/ProximaNovaSemibold-regular.fntdata"/><Relationship Id="rId10" Type="http://schemas.openxmlformats.org/officeDocument/2006/relationships/slide" Target="slides/slide5.xml"/><Relationship Id="rId21" Type="http://schemas.openxmlformats.org/officeDocument/2006/relationships/font" Target="fonts/ProximaNova-boldItalic.fntdata"/><Relationship Id="rId13" Type="http://schemas.openxmlformats.org/officeDocument/2006/relationships/slide" Target="slides/slide8.xml"/><Relationship Id="rId24" Type="http://schemas.openxmlformats.org/officeDocument/2006/relationships/font" Target="fonts/ProximaNovaSemibold-boldItalic.fntdata"/><Relationship Id="rId12" Type="http://schemas.openxmlformats.org/officeDocument/2006/relationships/slide" Target="slides/slide7.xml"/><Relationship Id="rId23" Type="http://schemas.openxmlformats.org/officeDocument/2006/relationships/font" Target="fonts/ProximaNova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.fntdata"/><Relationship Id="rId6" Type="http://schemas.openxmlformats.org/officeDocument/2006/relationships/slide" Target="slides/slide1.xml"/><Relationship Id="rId18" Type="http://schemas.openxmlformats.org/officeDocument/2006/relationships/font" Target="fonts/ProximaNov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1"/>
            <a:chOff x="6098378" y="4"/>
            <a:chExt cx="3045625" cy="2030571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hape 86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Shape 87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hape 91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Shape 92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2800"/>
              <a:buNone/>
              <a:defRPr/>
            </a:lvl1pPr>
            <a:lvl2pPr lvl="1" rtl="0">
              <a:spcBef>
                <a:spcPts val="0"/>
              </a:spcBef>
              <a:buSzPts val="2800"/>
              <a:buNone/>
              <a:defRPr/>
            </a:lvl2pPr>
            <a:lvl3pPr lvl="2" rtl="0">
              <a:spcBef>
                <a:spcPts val="0"/>
              </a:spcBef>
              <a:buSzPts val="2800"/>
              <a:buNone/>
              <a:defRPr/>
            </a:lvl3pPr>
            <a:lvl4pPr lvl="3" rtl="0">
              <a:spcBef>
                <a:spcPts val="0"/>
              </a:spcBef>
              <a:buSzPts val="2800"/>
              <a:buNone/>
              <a:defRPr/>
            </a:lvl4pPr>
            <a:lvl5pPr lvl="4" rtl="0">
              <a:spcBef>
                <a:spcPts val="0"/>
              </a:spcBef>
              <a:buSzPts val="2800"/>
              <a:buNone/>
              <a:defRPr/>
            </a:lvl5pPr>
            <a:lvl6pPr lvl="5" rtl="0">
              <a:spcBef>
                <a:spcPts val="0"/>
              </a:spcBef>
              <a:buSzPts val="2800"/>
              <a:buNone/>
              <a:defRPr/>
            </a:lvl6pPr>
            <a:lvl7pPr lvl="6" rtl="0">
              <a:spcBef>
                <a:spcPts val="0"/>
              </a:spcBef>
              <a:buSzPts val="2800"/>
              <a:buNone/>
              <a:defRPr/>
            </a:lvl7pPr>
            <a:lvl8pPr lvl="7" rtl="0">
              <a:spcBef>
                <a:spcPts val="0"/>
              </a:spcBef>
              <a:buSzPts val="2800"/>
              <a:buNone/>
              <a:defRPr/>
            </a:lvl8pPr>
            <a:lvl9pPr lvl="8" rtl="0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8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2800"/>
              <a:buNone/>
              <a:defRPr/>
            </a:lvl1pPr>
            <a:lvl2pPr lvl="1" rtl="0">
              <a:spcBef>
                <a:spcPts val="0"/>
              </a:spcBef>
              <a:buSzPts val="2800"/>
              <a:buNone/>
              <a:defRPr/>
            </a:lvl2pPr>
            <a:lvl3pPr lvl="2" rtl="0">
              <a:spcBef>
                <a:spcPts val="0"/>
              </a:spcBef>
              <a:buSzPts val="2800"/>
              <a:buNone/>
              <a:defRPr/>
            </a:lvl3pPr>
            <a:lvl4pPr lvl="3" rtl="0">
              <a:spcBef>
                <a:spcPts val="0"/>
              </a:spcBef>
              <a:buSzPts val="2800"/>
              <a:buNone/>
              <a:defRPr/>
            </a:lvl4pPr>
            <a:lvl5pPr lvl="4" rtl="0">
              <a:spcBef>
                <a:spcPts val="0"/>
              </a:spcBef>
              <a:buSzPts val="2800"/>
              <a:buNone/>
              <a:defRPr/>
            </a:lvl5pPr>
            <a:lvl6pPr lvl="5" rtl="0">
              <a:spcBef>
                <a:spcPts val="0"/>
              </a:spcBef>
              <a:buSzPts val="2800"/>
              <a:buNone/>
              <a:defRPr/>
            </a:lvl6pPr>
            <a:lvl7pPr lvl="6" rtl="0">
              <a:spcBef>
                <a:spcPts val="0"/>
              </a:spcBef>
              <a:buSzPts val="2800"/>
              <a:buNone/>
              <a:defRPr/>
            </a:lvl7pPr>
            <a:lvl8pPr lvl="7" rtl="0">
              <a:spcBef>
                <a:spcPts val="0"/>
              </a:spcBef>
              <a:buSzPts val="2800"/>
              <a:buNone/>
              <a:defRPr/>
            </a:lvl8pPr>
            <a:lvl9pPr lvl="8" rtl="0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●"/>
              <a:defRPr sz="1400"/>
            </a:lvl1pPr>
            <a:lvl2pPr lvl="1" rtl="0">
              <a:spcBef>
                <a:spcPts val="0"/>
              </a:spcBef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●"/>
              <a:defRPr sz="1400"/>
            </a:lvl1pPr>
            <a:lvl2pPr lvl="1" rtl="0">
              <a:spcBef>
                <a:spcPts val="0"/>
              </a:spcBef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2800"/>
              <a:buNone/>
              <a:defRPr/>
            </a:lvl1pPr>
            <a:lvl2pPr lvl="1" rtl="0">
              <a:spcBef>
                <a:spcPts val="0"/>
              </a:spcBef>
              <a:buSzPts val="2800"/>
              <a:buNone/>
              <a:defRPr/>
            </a:lvl2pPr>
            <a:lvl3pPr lvl="2" rtl="0">
              <a:spcBef>
                <a:spcPts val="0"/>
              </a:spcBef>
              <a:buSzPts val="2800"/>
              <a:buNone/>
              <a:defRPr/>
            </a:lvl3pPr>
            <a:lvl4pPr lvl="3" rtl="0">
              <a:spcBef>
                <a:spcPts val="0"/>
              </a:spcBef>
              <a:buSzPts val="2800"/>
              <a:buNone/>
              <a:defRPr/>
            </a:lvl4pPr>
            <a:lvl5pPr lvl="4" rtl="0">
              <a:spcBef>
                <a:spcPts val="0"/>
              </a:spcBef>
              <a:buSzPts val="2800"/>
              <a:buNone/>
              <a:defRPr/>
            </a:lvl5pPr>
            <a:lvl6pPr lvl="5" rtl="0">
              <a:spcBef>
                <a:spcPts val="0"/>
              </a:spcBef>
              <a:buSzPts val="2800"/>
              <a:buNone/>
              <a:defRPr/>
            </a:lvl6pPr>
            <a:lvl7pPr lvl="6" rtl="0">
              <a:spcBef>
                <a:spcPts val="0"/>
              </a:spcBef>
              <a:buSzPts val="2800"/>
              <a:buNone/>
              <a:defRPr/>
            </a:lvl7pPr>
            <a:lvl8pPr lvl="7" rtl="0">
              <a:spcBef>
                <a:spcPts val="0"/>
              </a:spcBef>
              <a:buSzPts val="2800"/>
              <a:buNone/>
              <a:defRPr/>
            </a:lvl8pPr>
            <a:lvl9pPr lvl="8" rtl="0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SzPts val="2400"/>
              <a:buNone/>
              <a:defRPr sz="2400"/>
            </a:lvl1pPr>
            <a:lvl2pPr lvl="1" rtl="0">
              <a:spcBef>
                <a:spcPts val="0"/>
              </a:spcBef>
              <a:buSzPts val="2400"/>
              <a:buNone/>
              <a:defRPr sz="2400"/>
            </a:lvl2pPr>
            <a:lvl3pPr lvl="2" rtl="0">
              <a:spcBef>
                <a:spcPts val="0"/>
              </a:spcBef>
              <a:buSzPts val="2400"/>
              <a:buNone/>
              <a:defRPr sz="2400"/>
            </a:lvl3pPr>
            <a:lvl4pPr lvl="3" rtl="0">
              <a:spcBef>
                <a:spcPts val="0"/>
              </a:spcBef>
              <a:buSzPts val="2400"/>
              <a:buNone/>
              <a:defRPr sz="2400"/>
            </a:lvl4pPr>
            <a:lvl5pPr lvl="4" rtl="0">
              <a:spcBef>
                <a:spcPts val="0"/>
              </a:spcBef>
              <a:buSzPts val="2400"/>
              <a:buNone/>
              <a:defRPr sz="2400"/>
            </a:lvl5pPr>
            <a:lvl6pPr lvl="5" rtl="0">
              <a:spcBef>
                <a:spcPts val="0"/>
              </a:spcBef>
              <a:buSzPts val="2400"/>
              <a:buNone/>
              <a:defRPr sz="2400"/>
            </a:lvl6pPr>
            <a:lvl7pPr lvl="6" rtl="0">
              <a:spcBef>
                <a:spcPts val="0"/>
              </a:spcBef>
              <a:buSzPts val="2400"/>
              <a:buNone/>
              <a:defRPr sz="2400"/>
            </a:lvl7pPr>
            <a:lvl8pPr lvl="7" rtl="0">
              <a:spcBef>
                <a:spcPts val="0"/>
              </a:spcBef>
              <a:buSzPts val="2400"/>
              <a:buNone/>
              <a:defRPr sz="2400"/>
            </a:lvl8pPr>
            <a:lvl9pPr lvl="8" rtl="0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200"/>
              <a:buChar char="●"/>
              <a:defRPr sz="1200"/>
            </a:lvl1pPr>
            <a:lvl2pPr lvl="1" rtl="0">
              <a:spcBef>
                <a:spcPts val="0"/>
              </a:spcBef>
              <a:buSzPts val="1200"/>
              <a:buChar char="○"/>
              <a:defRPr sz="1200"/>
            </a:lvl2pPr>
            <a:lvl3pPr lvl="2" rtl="0">
              <a:spcBef>
                <a:spcPts val="0"/>
              </a:spcBef>
              <a:buSzPts val="1200"/>
              <a:buChar char="■"/>
              <a:defRPr sz="1200"/>
            </a:lvl3pPr>
            <a:lvl4pPr lvl="3" rtl="0">
              <a:spcBef>
                <a:spcPts val="0"/>
              </a:spcBef>
              <a:buSzPts val="1200"/>
              <a:buChar char="●"/>
              <a:defRPr sz="1200"/>
            </a:lvl4pPr>
            <a:lvl5pPr lvl="4" rtl="0">
              <a:spcBef>
                <a:spcPts val="0"/>
              </a:spcBef>
              <a:buSzPts val="1200"/>
              <a:buChar char="○"/>
              <a:defRPr sz="1200"/>
            </a:lvl5pPr>
            <a:lvl6pPr lvl="5" rtl="0">
              <a:spcBef>
                <a:spcPts val="0"/>
              </a:spcBef>
              <a:buSzPts val="1200"/>
              <a:buChar char="■"/>
              <a:defRPr sz="1200"/>
            </a:lvl6pPr>
            <a:lvl7pPr lvl="6" rtl="0">
              <a:spcBef>
                <a:spcPts val="0"/>
              </a:spcBef>
              <a:buSzPts val="1200"/>
              <a:buChar char="●"/>
              <a:defRPr sz="1200"/>
            </a:lvl7pPr>
            <a:lvl8pPr lvl="7" rtl="0">
              <a:spcBef>
                <a:spcPts val="0"/>
              </a:spcBef>
              <a:buSzPts val="1200"/>
              <a:buChar char="○"/>
              <a:defRPr sz="1200"/>
            </a:lvl8pPr>
            <a:lvl9pPr lvl="8" rtl="0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ts val="4800"/>
              <a:buNone/>
              <a:defRPr sz="4800"/>
            </a:lvl1pPr>
            <a:lvl2pPr lvl="1" rtl="0">
              <a:spcBef>
                <a:spcPts val="0"/>
              </a:spcBef>
              <a:buSzPts val="4800"/>
              <a:buNone/>
              <a:defRPr sz="4800"/>
            </a:lvl2pPr>
            <a:lvl3pPr lvl="2" rtl="0">
              <a:spcBef>
                <a:spcPts val="0"/>
              </a:spcBef>
              <a:buSzPts val="4800"/>
              <a:buNone/>
              <a:defRPr sz="4800"/>
            </a:lvl3pPr>
            <a:lvl4pPr lvl="3" rtl="0">
              <a:spcBef>
                <a:spcPts val="0"/>
              </a:spcBef>
              <a:buSzPts val="4800"/>
              <a:buNone/>
              <a:defRPr sz="4800"/>
            </a:lvl4pPr>
            <a:lvl5pPr lvl="4" rtl="0">
              <a:spcBef>
                <a:spcPts val="0"/>
              </a:spcBef>
              <a:buSzPts val="4800"/>
              <a:buNone/>
              <a:defRPr sz="4800"/>
            </a:lvl5pPr>
            <a:lvl6pPr lvl="5" rtl="0">
              <a:spcBef>
                <a:spcPts val="0"/>
              </a:spcBef>
              <a:buSzPts val="4800"/>
              <a:buNone/>
              <a:defRPr sz="4800"/>
            </a:lvl6pPr>
            <a:lvl7pPr lvl="6" rtl="0">
              <a:spcBef>
                <a:spcPts val="0"/>
              </a:spcBef>
              <a:buSzPts val="4800"/>
              <a:buNone/>
              <a:defRPr sz="4800"/>
            </a:lvl7pPr>
            <a:lvl8pPr lvl="7" rtl="0">
              <a:spcBef>
                <a:spcPts val="0"/>
              </a:spcBef>
              <a:buSzPts val="4800"/>
              <a:buNone/>
              <a:defRPr sz="4800"/>
            </a:lvl8pPr>
            <a:lvl9pPr lvl="8" rtl="0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6" name="Shape 11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7" name="Shape 117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118" name="Shape 118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1" name="Shape 21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SzPts val="14000"/>
              <a:buNone/>
              <a:defRPr b="1" sz="14000"/>
            </a:lvl1pPr>
            <a:lvl2pPr lvl="1" rtl="0" algn="ctr">
              <a:spcBef>
                <a:spcPts val="0"/>
              </a:spcBef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buSzPts val="14000"/>
              <a:buNone/>
              <a:defRPr b="1" sz="14000"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ts val="1800"/>
              <a:buChar char="●"/>
              <a:defRPr/>
            </a:lvl1pPr>
            <a:lvl2pPr lvl="1" rtl="0" algn="ctr">
              <a:spcBef>
                <a:spcPts val="0"/>
              </a:spcBef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buSzPts val="1400"/>
              <a:buChar char="○"/>
              <a:defRPr/>
            </a:lvl5pPr>
            <a:lvl6pPr lvl="5" rtl="0" algn="ctr">
              <a:spcBef>
                <a:spcPts val="0"/>
              </a:spcBef>
              <a:buSzPts val="1400"/>
              <a:buChar char="■"/>
              <a:defRPr/>
            </a:lvl6pPr>
            <a:lvl7pPr lvl="6" rtl="0" algn="ctr">
              <a:spcBef>
                <a:spcPts val="0"/>
              </a:spcBef>
              <a:buSzPts val="1400"/>
              <a:buChar char="●"/>
              <a:defRPr/>
            </a:lvl7pPr>
            <a:lvl8pPr lvl="7" rtl="0" algn="ctr">
              <a:spcBef>
                <a:spcPts val="0"/>
              </a:spcBef>
              <a:buSzPts val="1400"/>
              <a:buChar char="○"/>
              <a:defRPr/>
            </a:lvl8pPr>
            <a:lvl9pPr lvl="8" rtl="0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hape 30"/>
          <p:cNvGrpSpPr/>
          <p:nvPr/>
        </p:nvGrpSpPr>
        <p:grpSpPr>
          <a:xfrm>
            <a:off x="6098378" y="4"/>
            <a:ext cx="3045625" cy="2030571"/>
            <a:chOff x="6098378" y="4"/>
            <a:chExt cx="3045625" cy="2030571"/>
          </a:xfrm>
        </p:grpSpPr>
        <p:sp>
          <p:nvSpPr>
            <p:cNvPr id="31" name="Shape 3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4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6098378" y="4"/>
            <a:ext cx="3045625" cy="2030571"/>
            <a:chOff x="6098378" y="4"/>
            <a:chExt cx="3045625" cy="2030571"/>
          </a:xfrm>
        </p:grpSpPr>
        <p:sp>
          <p:nvSpPr>
            <p:cNvPr id="40" name="Shape 4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1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algn="ctr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algn="ctr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algn="ctr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algn="ctr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algn="ctr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algn="ctr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algn="ctr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algn="ctr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title">
    <p:bg>
      <p:bgPr>
        <a:solidFill>
          <a:schemeClr val="dk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6098378" y="4"/>
            <a:ext cx="3045625" cy="2030571"/>
            <a:chOff x="6098378" y="4"/>
            <a:chExt cx="3045625" cy="2030571"/>
          </a:xfrm>
        </p:grpSpPr>
        <p:sp>
          <p:nvSpPr>
            <p:cNvPr id="50" name="Shape 5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Shape 55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"/>
              <a:buNone/>
              <a:defRPr b="0" i="0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SzPts val="1400"/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" name="Shape 7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Shape 72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b="0" i="0" sz="4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SzPts val="14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unicefusa.org/help/shop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1ZlYprqU2uY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briarwoodsunicef.weebly.com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ctrTitle"/>
          </p:nvPr>
        </p:nvSpPr>
        <p:spPr>
          <a:xfrm>
            <a:off x="663900" y="282850"/>
            <a:ext cx="7816200" cy="2513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-6985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UNICEF Club Meeting</a:t>
            </a:r>
          </a:p>
          <a:p>
            <a:pPr indent="-6985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12/8/17</a:t>
            </a:r>
          </a:p>
          <a:p>
            <a:pPr indent="-6985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HIV/AIDS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1016100" y="3487800"/>
            <a:ext cx="7111800" cy="11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3000">
                <a:solidFill>
                  <a:srgbClr val="FF572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Officers: Riya Verma, Sneha Gonuguntla, Sahil Gullapalli, and Smruti Shah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2286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Helping Children Fight HIV/AIDS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156000" y="1017800"/>
            <a:ext cx="8832000" cy="28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i="0" lang="en" sz="1500" u="none" cap="none" strike="noStrike">
                <a:solidFill>
                  <a:schemeClr val="dk2"/>
                </a:solidFill>
              </a:rPr>
              <a:t>For the first time since the start of the epidemic, an AIDS-free generation is within reach.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i="0" lang="en" sz="1500" u="none" cap="none" strike="noStrike">
                <a:solidFill>
                  <a:schemeClr val="dk2"/>
                </a:solidFill>
              </a:rPr>
              <a:t>67% of pregnant women in countries with the highest rate of infection receiving services in 2013.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en" sz="1500"/>
              <a:t>UNICEF uses a multifaceted approach to stopping the epidemic including prevention, treatment, protection and care, as well as support for children and adolescents who are most at risk.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i="0" lang="en" sz="1500" u="none" cap="none" strike="noStrike">
                <a:solidFill>
                  <a:schemeClr val="dk2"/>
                </a:solidFill>
              </a:rPr>
              <a:t>AIDS-related deaths among adolescents increased by 50% between 2005 and 2012.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500" u="none" cap="none" strike="noStrike">
              <a:solidFill>
                <a:schemeClr val="dk2"/>
              </a:solidFill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en" sz="1500"/>
              <a:t>HIV/AIDS is a leading cause of death for teens globally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i="0" lang="en" sz="1500" u="none" cap="none" strike="noStrike">
                <a:solidFill>
                  <a:schemeClr val="dk2"/>
                </a:solidFill>
              </a:rPr>
              <a:t>In 2013, there were 240,000 new HIV infections among children in low- and </a:t>
            </a:r>
            <a:r>
              <a:rPr i="0" lang="en" sz="1500" u="none" cap="none" strike="noStrike"/>
              <a:t>middl</a:t>
            </a:r>
            <a:r>
              <a:rPr i="0" lang="en" sz="1500" u="none" cap="none" strike="noStrike"/>
              <a:t>e</a:t>
            </a:r>
            <a:r>
              <a:rPr lang="en" sz="1500"/>
              <a:t>-</a:t>
            </a:r>
            <a:r>
              <a:rPr i="0" lang="en" sz="1500" u="none" cap="none" strike="noStrike">
                <a:solidFill>
                  <a:schemeClr val="dk2"/>
                </a:solidFill>
              </a:rPr>
              <a:t>countries.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2286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What is UNICEF Doing?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39950" y="1264225"/>
            <a:ext cx="8264100" cy="22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2385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i="0" lang="en" sz="1500" u="none" cap="none" strike="noStrike">
                <a:solidFill>
                  <a:schemeClr val="dk2"/>
                </a:solidFill>
              </a:rPr>
              <a:t>Prevention of mother-to-child-transmission (PMTCT) is the most effective way to create an HIV-free generation.  UNICEF</a:t>
            </a:r>
            <a:r>
              <a:rPr lang="en" sz="1500"/>
              <a:t>’s efforts to prevent this has made significant progress.</a:t>
            </a:r>
            <a:r>
              <a:rPr lang="en" sz="1500">
                <a:solidFill>
                  <a:srgbClr val="636363"/>
                </a:solidFill>
                <a:highlight>
                  <a:srgbClr val="FFFFFF"/>
                </a:highlight>
              </a:rPr>
              <a:t> 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636363"/>
              </a:solidFill>
              <a:highlight>
                <a:srgbClr val="FFFFFF"/>
              </a:highlight>
            </a:endParaRPr>
          </a:p>
          <a:p>
            <a:pPr indent="-32385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UNICEF estimates that, since 2000, 30 million new infections were prevented, nearly 8 million deaths averted, and 15 million people living with HIV are now receiving treatment.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i="0" lang="en" sz="1500" u="none" cap="none" strike="noStrike">
                <a:solidFill>
                  <a:schemeClr val="dk2"/>
                </a:solidFill>
              </a:rPr>
              <a:t>Only 15 years ago, an HIV diagnosis was tantamount to a death sentence for most children and their families in low-income countries. But today, early diagnosis and the right treatment can ensure long healthy lives and prevent the transmission of HIV to others.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2286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Events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839850" y="1433550"/>
            <a:ext cx="74643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</a:pPr>
            <a:r>
              <a:rPr b="1" i="0" lang="en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Trick-or-</a:t>
            </a:r>
            <a:r>
              <a:rPr b="1" lang="en"/>
              <a:t>T</a:t>
            </a:r>
            <a:r>
              <a:rPr b="1" i="0" lang="en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reat for UNICEF Donated: $2880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</a:pPr>
            <a:r>
              <a:rPr lang="en"/>
              <a:t>Zainab Faisal collected the most donations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</a:pPr>
            <a:r>
              <a:rPr b="1" lang="en" sz="1800"/>
              <a:t>Hot Chocolate Sales in January (More Information at the next meeting)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</a:pPr>
            <a:r>
              <a:rPr lang="en">
                <a:highlight>
                  <a:srgbClr val="FFFF00"/>
                </a:highlight>
              </a:rPr>
              <a:t>Hours </a:t>
            </a:r>
            <a:r>
              <a:rPr b="0" i="0" lang="en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Reminder:</a:t>
            </a:r>
            <a:r>
              <a:rPr lang="en">
                <a:highlight>
                  <a:srgbClr val="FFFF00"/>
                </a:highlight>
              </a:rPr>
              <a:t> </a:t>
            </a:r>
            <a:r>
              <a:rPr b="0" i="0" lang="en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4 </a:t>
            </a:r>
            <a:r>
              <a:rPr lang="en">
                <a:highlight>
                  <a:srgbClr val="FFFF00"/>
                </a:highlight>
              </a:rPr>
              <a:t>UNICEF Club volunteer service </a:t>
            </a:r>
            <a:r>
              <a:rPr b="0" i="0" lang="en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hours by the end of the 2</a:t>
            </a:r>
            <a:r>
              <a:rPr lang="en">
                <a:highlight>
                  <a:srgbClr val="FFFF00"/>
                </a:highlight>
              </a:rPr>
              <a:t>nd</a:t>
            </a:r>
            <a:r>
              <a:rPr b="0" i="0" lang="en" u="none" cap="none" strike="noStrike">
                <a:solidFill>
                  <a:schemeClr val="dk2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  <a:sym typeface="Roboto"/>
              </a:rPr>
              <a:t> quar</a:t>
            </a:r>
            <a:r>
              <a:rPr lang="en">
                <a:highlight>
                  <a:srgbClr val="FFFF00"/>
                </a:highlight>
              </a:rPr>
              <a:t>ter (January 26th)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2576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Ongoing Events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68450" y="1017800"/>
            <a:ext cx="82071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4678D"/>
              </a:buClr>
              <a:buFont typeface="Arial"/>
              <a:buNone/>
            </a:pPr>
            <a:r>
              <a:rPr b="1" i="0" lang="en" u="none" cap="none" strike="noStrike">
                <a:solidFill>
                  <a:srgbClr val="24678D"/>
                </a:solidFill>
              </a:rPr>
              <a:t>Shop UNICEF</a:t>
            </a:r>
            <a:r>
              <a:rPr i="0" lang="en" u="none" cap="none" strike="noStrike">
                <a:solidFill>
                  <a:srgbClr val="24678D"/>
                </a:solidFill>
              </a:rPr>
              <a:t>: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4678D"/>
              </a:buClr>
              <a:buFont typeface="Arial"/>
              <a:buNone/>
            </a:pPr>
            <a:r>
              <a:rPr i="0" lang="en" sz="1800" u="none" cap="none" strike="noStrike">
                <a:solidFill>
                  <a:srgbClr val="24678D"/>
                </a:solidFill>
              </a:rPr>
              <a:t>Send your receipt for hours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4678D"/>
              </a:buClr>
              <a:buFont typeface="Arial"/>
              <a:buNone/>
            </a:pPr>
            <a:r>
              <a:rPr i="0" lang="en" sz="1800" u="none" cap="none" strike="noStrike">
                <a:solidFill>
                  <a:srgbClr val="24678D"/>
                </a:solidFill>
              </a:rPr>
              <a:t>Tribute Cards: $25 minimum donation sends a card to someone of your choice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4678D"/>
              </a:buClr>
              <a:buFont typeface="Arial"/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https://www.unicefusa.org/help/shop</a:t>
            </a:r>
            <a:r>
              <a:rPr lang="en" sz="1800">
                <a:solidFill>
                  <a:srgbClr val="24678D"/>
                </a:solidFill>
              </a:rPr>
              <a:t> 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4678D"/>
              </a:buClr>
              <a:buFont typeface="Arial"/>
              <a:buNone/>
            </a:pPr>
            <a:r>
              <a:t/>
            </a:r>
            <a:endParaRPr sz="1800">
              <a:solidFill>
                <a:srgbClr val="24678D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4678D"/>
              </a:buClr>
              <a:buFont typeface="Arial"/>
              <a:buNone/>
            </a:pPr>
            <a:r>
              <a:rPr b="1" lang="en">
                <a:solidFill>
                  <a:srgbClr val="24678D"/>
                </a:solidFill>
              </a:rPr>
              <a:t>Give Impact</a:t>
            </a:r>
            <a:r>
              <a:rPr i="0" lang="en" u="none" cap="none" strike="noStrike">
                <a:solidFill>
                  <a:srgbClr val="24678D"/>
                </a:solidFill>
              </a:rPr>
              <a:t>: Buy something for people in need -&gt; Send a card to someone you made the donation in honor of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12500" y="228600"/>
            <a:ext cx="83190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2500"/>
              <a:t>UNICEF News - One Girl Leads the Fight against HIV/AIDS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155850" y="1322400"/>
            <a:ext cx="8832300" cy="2498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Like millions of children around the world, Mani Djelassem Virgille, a 16-year old HIV/AIDS activist in Chad, was infected with HIV at birth. </a:t>
            </a:r>
            <a:br>
              <a:rPr lang="en" sz="1500">
                <a:solidFill>
                  <a:srgbClr val="000000"/>
                </a:solidFill>
              </a:rPr>
            </a:br>
            <a:br>
              <a:rPr lang="en" sz="1500">
                <a:solidFill>
                  <a:srgbClr val="000000"/>
                </a:solidFill>
              </a:rPr>
            </a:br>
            <a:r>
              <a:rPr lang="en" sz="1500">
                <a:solidFill>
                  <a:srgbClr val="000000"/>
                </a:solidFill>
              </a:rPr>
              <a:t>Mani was lucky; she was tested for HIV and treated with antiretroviral medications, even though the odds weren’t in her favor.</a:t>
            </a:r>
            <a:br>
              <a:rPr lang="en" sz="1500">
                <a:solidFill>
                  <a:srgbClr val="000000"/>
                </a:solidFill>
              </a:rPr>
            </a:br>
            <a:br>
              <a:rPr lang="en" sz="1500">
                <a:solidFill>
                  <a:srgbClr val="000000"/>
                </a:solidFill>
              </a:rPr>
            </a:br>
            <a:r>
              <a:rPr lang="en" sz="1500">
                <a:solidFill>
                  <a:srgbClr val="000000"/>
                </a:solidFill>
              </a:rPr>
              <a:t>In 2015 she flew to Addis Ababa, the capital of Ethiopia, to urge a conference of “first ladies” of African countries to strengthen programs for the treatment and prevention of HIV/AIDS in adolescents.</a:t>
            </a:r>
            <a:br>
              <a:rPr lang="en" sz="1500">
                <a:solidFill>
                  <a:srgbClr val="000000"/>
                </a:solidFill>
              </a:rPr>
            </a:br>
            <a:br>
              <a:rPr lang="en" sz="1500">
                <a:solidFill>
                  <a:srgbClr val="000000"/>
                </a:solidFill>
              </a:rPr>
            </a:br>
            <a:r>
              <a:rPr lang="en" sz="1500">
                <a:solidFill>
                  <a:srgbClr val="000000"/>
                </a:solidFill>
              </a:rPr>
              <a:t>YouTube Video: </a:t>
            </a:r>
            <a:r>
              <a:rPr lang="en" sz="1500" u="sng">
                <a:solidFill>
                  <a:srgbClr val="000000"/>
                </a:solidFill>
                <a:hlinkClick r:id="rId3"/>
              </a:rPr>
              <a:t>https://www.youtube.com/watch?v=1ZlYprqU2uY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311700" y="289350"/>
            <a:ext cx="8520600" cy="1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" sz="5000">
                <a:solidFill>
                  <a:srgbClr val="FF5722"/>
                </a:solidFill>
                <a:latin typeface="Proxima Nova"/>
                <a:ea typeface="Proxima Nova"/>
                <a:cs typeface="Proxima Nova"/>
                <a:sym typeface="Proxima Nova"/>
              </a:rPr>
              <a:t>Contact Us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281700" y="1764475"/>
            <a:ext cx="85806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300"/>
              <a:t>Email: bwunicef@gmail.com</a:t>
            </a: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n" sz="3300"/>
              <a:t>Remind: Text @bwunicef to 81010</a:t>
            </a: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buNone/>
            </a:pPr>
            <a:r>
              <a:rPr lang="en" sz="3300"/>
              <a:t>Website: </a:t>
            </a:r>
            <a:r>
              <a:rPr lang="en" sz="3300" u="sng">
                <a:solidFill>
                  <a:srgbClr val="FF5722"/>
                </a:solidFill>
                <a:hlinkClick r:id="rId3"/>
              </a:rPr>
              <a:t>http://briarwoodsunicef.weebly.com/</a:t>
            </a:r>
            <a:r>
              <a:rPr lang="en" sz="33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464400" y="988950"/>
            <a:ext cx="8215200" cy="31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" sz="4000">
                <a:solidFill>
                  <a:srgbClr val="FF5722"/>
                </a:solidFill>
              </a:rPr>
              <a:t>Next UNICEF Club Meeting: Friday, January 12th at 8:40 AM</a:t>
            </a:r>
          </a:p>
          <a:p>
            <a:pPr indent="0" lvl="0" marL="0" rtl="0" algn="ctr">
              <a:spcBef>
                <a:spcPts val="0"/>
              </a:spcBef>
              <a:buNone/>
            </a:pPr>
            <a:r>
              <a:t/>
            </a:r>
            <a:endParaRPr b="1" sz="4000">
              <a:solidFill>
                <a:srgbClr val="FF5722"/>
              </a:solidFill>
            </a:endParaRPr>
          </a:p>
          <a:p>
            <a:pPr indent="0" lvl="0" marL="0" rtl="0" algn="ctr">
              <a:spcBef>
                <a:spcPts val="0"/>
              </a:spcBef>
              <a:buNone/>
            </a:pPr>
            <a:r>
              <a:rPr b="1" lang="en" sz="3500">
                <a:solidFill>
                  <a:srgbClr val="FF5722"/>
                </a:solidFill>
              </a:rPr>
              <a:t>This presentation can be found under the “Updates” tab on our website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