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roxima Nova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Playfair Displ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Proxima Nova Semibold"/>
      <p:regular r:id="rId33"/>
      <p:bold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Italic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PlayfairDisplay-bold.fntdata"/><Relationship Id="rId25" Type="http://schemas.openxmlformats.org/officeDocument/2006/relationships/font" Target="fonts/PlayfairDisplay-regular.fntdata"/><Relationship Id="rId28" Type="http://schemas.openxmlformats.org/officeDocument/2006/relationships/font" Target="fonts/PlayfairDisplay-boldItalic.fntdata"/><Relationship Id="rId27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33" Type="http://schemas.openxmlformats.org/officeDocument/2006/relationships/font" Target="fonts/ProximaNovaSemibold-regular.fntdata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35" Type="http://schemas.openxmlformats.org/officeDocument/2006/relationships/font" Target="fonts/ProximaNovaSemibold-boldItalic.fntdata"/><Relationship Id="rId12" Type="http://schemas.openxmlformats.org/officeDocument/2006/relationships/slide" Target="slides/slide7.xml"/><Relationship Id="rId34" Type="http://schemas.openxmlformats.org/officeDocument/2006/relationships/font" Target="fonts/ProximaNovaSemibol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regular.fntdata"/><Relationship Id="rId16" Type="http://schemas.openxmlformats.org/officeDocument/2006/relationships/slide" Target="slides/slide11.xml"/><Relationship Id="rId19" Type="http://schemas.openxmlformats.org/officeDocument/2006/relationships/font" Target="fonts/ProximaNova-italic.fntdata"/><Relationship Id="rId18" Type="http://schemas.openxmlformats.org/officeDocument/2006/relationships/font" Target="fonts/ProximaNov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2585b11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2585b11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2585b114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2585b114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4d2544acf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4d2544acf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54321178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454321178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548c496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4548c496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548c496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4548c496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548c496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4548c496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548c496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4548c496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54321178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454321178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d2544ac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4d2544a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d2544ac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4d2544ac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1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1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9" name="Google Shape;99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2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3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110" name="Google Shape;110;p23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briarwoodsunicef.weebly.com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QGpyD1maXqc" TargetMode="External"/><Relationship Id="rId4" Type="http://schemas.openxmlformats.org/officeDocument/2006/relationships/hyperlink" Target="https://www.youtube.com/watch?v=NUwlQcg0ln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bwunicef@gmail.com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briarwoodsunicef.weebly.com/events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briarwoodsunicef.weebly.com/hoursattendenc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A86E8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>
            <p:ph type="ctrTitle"/>
          </p:nvPr>
        </p:nvSpPr>
        <p:spPr>
          <a:xfrm>
            <a:off x="331950" y="332400"/>
            <a:ext cx="8480100" cy="23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World Water Month</a:t>
            </a:r>
            <a:endParaRPr sz="5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BWHS UNICEF Club Meeting</a:t>
            </a:r>
            <a:endParaRPr sz="5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latin typeface="Proxima Nova Semibold"/>
                <a:ea typeface="Proxima Nova Semibold"/>
                <a:cs typeface="Proxima Nova Semibold"/>
                <a:sym typeface="Proxima Nova Semibold"/>
              </a:rPr>
              <a:t>3/8/19</a:t>
            </a:r>
            <a:endParaRPr sz="5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19" name="Google Shape;119;p25"/>
          <p:cNvSpPr txBox="1"/>
          <p:nvPr/>
        </p:nvSpPr>
        <p:spPr>
          <a:xfrm>
            <a:off x="213000" y="3496650"/>
            <a:ext cx="8718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Officers: Sneha Gonuguntla, Smruti Shah,       Sahil Gullapalli, Lauren Grant, and Aishu Rajababu</a:t>
            </a:r>
            <a:endParaRPr sz="3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/>
          <p:nvPr/>
        </p:nvSpPr>
        <p:spPr>
          <a:xfrm>
            <a:off x="311700" y="289350"/>
            <a:ext cx="8520600" cy="10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Contact Us</a:t>
            </a:r>
            <a:endParaRPr b="1" sz="5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6" name="Google Shape;176;p34"/>
          <p:cNvSpPr txBox="1"/>
          <p:nvPr/>
        </p:nvSpPr>
        <p:spPr>
          <a:xfrm>
            <a:off x="344550" y="1764475"/>
            <a:ext cx="8454900" cy="21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</a:rPr>
              <a:t>Email: bwunicef@gmail.com</a:t>
            </a:r>
            <a:endParaRPr sz="33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</a:rPr>
              <a:t>Remind: Text @bwunicef to 81010</a:t>
            </a:r>
            <a:endParaRPr sz="33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</a:rPr>
              <a:t>Website: </a:t>
            </a:r>
            <a:r>
              <a:rPr lang="en" sz="3300" u="sng">
                <a:solidFill>
                  <a:srgbClr val="FFFFFF"/>
                </a:solidFill>
                <a:hlinkClick r:id="rId3"/>
              </a:rPr>
              <a:t>www.briarwoodsunicef.weebly.com</a:t>
            </a:r>
            <a:r>
              <a:rPr lang="en" sz="3300">
                <a:solidFill>
                  <a:srgbClr val="FFFFFF"/>
                </a:solidFill>
              </a:rPr>
              <a:t> </a:t>
            </a:r>
            <a:endParaRPr sz="3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/>
          <p:nvPr/>
        </p:nvSpPr>
        <p:spPr>
          <a:xfrm>
            <a:off x="464400" y="988950"/>
            <a:ext cx="8215200" cy="31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</a:rPr>
              <a:t>Next UNICEF Club Meeting: Friday, April 12th at 8:40 AM</a:t>
            </a:r>
            <a:endParaRPr b="1" sz="4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FFFFFF"/>
                </a:solidFill>
              </a:rPr>
              <a:t>This presentation can be found under the “Updates” tab on our website</a:t>
            </a:r>
            <a:endParaRPr b="1" sz="3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Problem</a:t>
            </a:r>
            <a:endParaRPr sz="3000"/>
          </a:p>
        </p:txBody>
      </p:sp>
      <p:sp>
        <p:nvSpPr>
          <p:cNvPr id="125" name="Google Shape;125;p26"/>
          <p:cNvSpPr txBox="1"/>
          <p:nvPr>
            <p:ph idx="1" type="body"/>
          </p:nvPr>
        </p:nvSpPr>
        <p:spPr>
          <a:xfrm>
            <a:off x="311700" y="1298700"/>
            <a:ext cx="8520600" cy="32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Globally, </a:t>
            </a:r>
            <a:r>
              <a:rPr b="1" lang="en" sz="2000"/>
              <a:t>waterborne illnesses</a:t>
            </a:r>
            <a:r>
              <a:rPr lang="en" sz="2000"/>
              <a:t> are a leading cause of death for children under the age of five, killing nearly 1,000 children every day. Children without access to safe water are more likely to die in infancy - and throughout childhood - from diseases caused by waterborne bacteria, to which their small bodies are more vulnerable.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Thirst </a:t>
            </a:r>
            <a:r>
              <a:rPr lang="en" sz="2000"/>
              <a:t>itself kills children and jeopardizes their futures. And beyond health, a lack of safe water and sanitation exposes children to other threats. Many children in </a:t>
            </a:r>
            <a:r>
              <a:rPr b="1" lang="en" sz="2000"/>
              <a:t>drought-affected</a:t>
            </a:r>
            <a:r>
              <a:rPr lang="en" sz="2000"/>
              <a:t> areas spend hours every day collecting water, missing out on a chance to go to school. 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UNICEF Has Done</a:t>
            </a:r>
            <a:endParaRPr sz="3000"/>
          </a:p>
        </p:txBody>
      </p:sp>
      <p:sp>
        <p:nvSpPr>
          <p:cNvPr id="131" name="Google Shape;131;p27"/>
          <p:cNvSpPr txBox="1"/>
          <p:nvPr>
            <p:ph idx="1" type="body"/>
          </p:nvPr>
        </p:nvSpPr>
        <p:spPr>
          <a:xfrm>
            <a:off x="311700" y="1417800"/>
            <a:ext cx="8520600" cy="26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UNICEF works in more than 100 countries to improve access to safe water and sanitation facilities by restoring access to clean water after a disaster or promoting safe hygiene practices in schools and communities.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UNICEF Tap Project has benefited more than a half million people over 10 years by challenging supporters to drive awareness about global water issues - and raising critical funds for UNICEF’S WASH programs that reach those in need.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Preventing the Crisis</a:t>
            </a:r>
            <a:endParaRPr sz="3000"/>
          </a:p>
        </p:txBody>
      </p:sp>
      <p:sp>
        <p:nvSpPr>
          <p:cNvPr id="137" name="Google Shape;137;p28"/>
          <p:cNvSpPr txBox="1"/>
          <p:nvPr>
            <p:ph idx="1" type="body"/>
          </p:nvPr>
        </p:nvSpPr>
        <p:spPr>
          <a:xfrm>
            <a:off x="47250" y="1282775"/>
            <a:ext cx="9049500" cy="32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Governments need to start planning for changes in water availability and demand in the future. Climate risks must be integrated into water and sanitation policies and services. 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Businesses also play a role – supporting communities in preventing contamination and depletion of safe water sources. 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Communities themselves should explore ways to diversify water sources while increasing their capacity to store water safely.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Some Specific Examples</a:t>
            </a:r>
            <a:endParaRPr sz="3000"/>
          </a:p>
        </p:txBody>
      </p:sp>
      <p:sp>
        <p:nvSpPr>
          <p:cNvPr id="143" name="Google Shape;143;p29"/>
          <p:cNvSpPr txBox="1"/>
          <p:nvPr>
            <p:ph idx="1" type="body"/>
          </p:nvPr>
        </p:nvSpPr>
        <p:spPr>
          <a:xfrm>
            <a:off x="280350" y="1321075"/>
            <a:ext cx="8583300" cy="29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PERU: A simple solution to waterborne illness</a:t>
            </a:r>
            <a:br>
              <a:rPr lang="en" sz="2000"/>
            </a:br>
            <a:r>
              <a:rPr lang="en" sz="2000"/>
              <a:t>Although the world's largest river flows through the Loreto region of Peru, safe water there is limited. A UNICEF-supported health center is providing oral rehydration salts - a low-cost solution that can prevent 93% of deaths from diarrhea. Video: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www.youtube.com/watch?v=QGpyD1maXqc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LIBERIA: A vital weapon in the fight against Ebola</a:t>
            </a:r>
            <a:br>
              <a:rPr lang="en" sz="2000"/>
            </a:br>
            <a:r>
              <a:rPr lang="en" sz="2000"/>
              <a:t>Look inside an Ebola treatment center where UNICEF is delivering lifesaving water and sanitation. Video: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www.youtube.com/watch?v=NUwlQcg0lnE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Future BWHS </a:t>
            </a:r>
            <a:r>
              <a:rPr lang="en" sz="3000"/>
              <a:t>UNICEF Club Officers Positions</a:t>
            </a:r>
            <a:endParaRPr sz="3000"/>
          </a:p>
        </p:txBody>
      </p:sp>
      <p:sp>
        <p:nvSpPr>
          <p:cNvPr id="149" name="Google Shape;149;p30"/>
          <p:cNvSpPr txBox="1"/>
          <p:nvPr>
            <p:ph idx="1" type="body"/>
          </p:nvPr>
        </p:nvSpPr>
        <p:spPr>
          <a:xfrm>
            <a:off x="709200" y="1530675"/>
            <a:ext cx="7725600" cy="27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en" sz="1500">
                <a:solidFill>
                  <a:srgbClr val="FFFFFF"/>
                </a:solidFill>
              </a:rPr>
              <a:t>President: Responsible for leading club meetings and creating presentations</a:t>
            </a:r>
            <a:endParaRPr sz="15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en" sz="1500">
                <a:solidFill>
                  <a:srgbClr val="FFFFFF"/>
                </a:solidFill>
              </a:rPr>
              <a:t>Vice President: Responsible for leading club meetings and creating presentations</a:t>
            </a:r>
            <a:endParaRPr sz="15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en" sz="1500">
                <a:solidFill>
                  <a:srgbClr val="FFFFFF"/>
                </a:solidFill>
              </a:rPr>
              <a:t>Webmaster/Tech Head: Responsible for logging service hours/meeting attendance and updating club website</a:t>
            </a:r>
            <a:endParaRPr sz="15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en" sz="1500">
                <a:solidFill>
                  <a:srgbClr val="FFFFFF"/>
                </a:solidFill>
              </a:rPr>
              <a:t>Secretary: Responsible for sending out Remind/email messages to club members</a:t>
            </a:r>
            <a:endParaRPr sz="15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en" sz="1500">
                <a:solidFill>
                  <a:srgbClr val="FFFFFF"/>
                </a:solidFill>
              </a:rPr>
              <a:t>Treasurer: Responsible for managing fundraisers, T-Shirt orders, and creates EventBrite to keep track of meeting attendance </a:t>
            </a:r>
            <a:endParaRPr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BWHS UNICEF Club Officer Application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1"/>
          <p:cNvSpPr txBox="1"/>
          <p:nvPr>
            <p:ph idx="1" type="body"/>
          </p:nvPr>
        </p:nvSpPr>
        <p:spPr>
          <a:xfrm>
            <a:off x="269400" y="1393650"/>
            <a:ext cx="8605200" cy="23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It’s a great way to help create a change, show leadership, and help others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The application is already available on our website (main page)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Turn in your application by emailing it to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bwunicef@gmail.com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Application is due by 11:59 PM on April 5th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/>
          <p:nvPr>
            <p:ph type="title"/>
          </p:nvPr>
        </p:nvSpPr>
        <p:spPr>
          <a:xfrm>
            <a:off x="311700" y="2828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layfair Display"/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Ongoing</a:t>
            </a:r>
            <a:r>
              <a:rPr i="0" lang="en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Events  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32"/>
          <p:cNvSpPr txBox="1"/>
          <p:nvPr>
            <p:ph idx="1" type="body"/>
          </p:nvPr>
        </p:nvSpPr>
        <p:spPr>
          <a:xfrm>
            <a:off x="193500" y="1404550"/>
            <a:ext cx="8757000" cy="3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i="0" lang="en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Free Rice</a:t>
            </a: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1,500 rice grains = 1 Volunteer Service Hour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○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Email us a </a:t>
            </a:r>
            <a:r>
              <a:rPr i="0" lang="en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screenshot showing your username and to</a:t>
            </a: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tal rice grains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○"/>
            </a:pPr>
            <a:r>
              <a:rPr i="0" lang="en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Limit of</a:t>
            </a: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2 hours per semester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UNICEF Math: $30 = 1 Volunteer Service Hour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○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Answer simple math problems to raise money for UNICEF Education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○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Limit of 2 hours per semester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MORE EVENTS CAN BE FOUND ON OUR WEBSITE: (</a:t>
            </a:r>
            <a:r>
              <a:rPr b="1" lang="en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www.briarwoodsunicef.weebly.com/events</a:t>
            </a:r>
            <a:r>
              <a:rPr b="1"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i="0" sz="2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>
            <p:ph idx="4294967295" type="title"/>
          </p:nvPr>
        </p:nvSpPr>
        <p:spPr>
          <a:xfrm>
            <a:off x="311700" y="47197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Volunteer Service Hours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33"/>
          <p:cNvSpPr txBox="1"/>
          <p:nvPr>
            <p:ph idx="4294967295" type="body"/>
          </p:nvPr>
        </p:nvSpPr>
        <p:spPr>
          <a:xfrm>
            <a:off x="132450" y="1098075"/>
            <a:ext cx="8879100" cy="8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Requirement: 4 more hours by our last meeting of the school year (May 10th), please send us an email with your hours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33"/>
          <p:cNvSpPr txBox="1"/>
          <p:nvPr>
            <p:ph idx="4294967295" type="title"/>
          </p:nvPr>
        </p:nvSpPr>
        <p:spPr>
          <a:xfrm>
            <a:off x="311700" y="1974263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UNICEF Club Attendance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33"/>
          <p:cNvSpPr txBox="1"/>
          <p:nvPr>
            <p:ph idx="4294967295" type="body"/>
          </p:nvPr>
        </p:nvSpPr>
        <p:spPr>
          <a:xfrm>
            <a:off x="311700" y="2600375"/>
            <a:ext cx="85206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Email us ahead of time if you will be unable to attend a meeting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33"/>
          <p:cNvSpPr txBox="1"/>
          <p:nvPr>
            <p:ph idx="4294967295" type="body"/>
          </p:nvPr>
        </p:nvSpPr>
        <p:spPr>
          <a:xfrm>
            <a:off x="311700" y="3172775"/>
            <a:ext cx="7946700" cy="14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 can see your total hours/attendance on the BWHS UNICEF Club Weebly Website via this link: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www.briarwoodsunicef.weebly.com/hoursattendence</a:t>
            </a: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